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3" r:id="rId3"/>
    <p:sldId id="265" r:id="rId4"/>
    <p:sldId id="267" r:id="rId5"/>
    <p:sldId id="285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1" r:id="rId14"/>
    <p:sldId id="280" r:id="rId15"/>
    <p:sldId id="281" r:id="rId16"/>
    <p:sldId id="282" r:id="rId17"/>
    <p:sldId id="283" r:id="rId18"/>
    <p:sldId id="284" r:id="rId19"/>
    <p:sldId id="269" r:id="rId20"/>
    <p:sldId id="271" r:id="rId21"/>
    <p:sldId id="270" r:id="rId22"/>
    <p:sldId id="272" r:id="rId23"/>
    <p:sldId id="273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79924" autoAdjust="0"/>
  </p:normalViewPr>
  <p:slideViewPr>
    <p:cSldViewPr snapToGrid="0" showGuides="1">
      <p:cViewPr varScale="1">
        <p:scale>
          <a:sx n="53" d="100"/>
          <a:sy n="53" d="100"/>
        </p:scale>
        <p:origin x="9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E82B-F094-4BF3-87C7-CA50253D8C1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EC8C1E-C145-428E-A826-98910D610D90}">
      <dgm:prSet phldrT="[文本]"/>
      <dgm:spPr/>
      <dgm:t>
        <a:bodyPr/>
        <a:lstStyle/>
        <a:p>
          <a:r>
            <a:rPr lang="zh-CN" altLang="en-US" dirty="0"/>
            <a:t>    编码时进行单元测试</a:t>
          </a:r>
        </a:p>
      </dgm:t>
    </dgm:pt>
    <dgm:pt modelId="{E20424CB-6F35-4487-8893-637569D09545}" type="par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E769C116-8424-4D91-9BA1-5F23DEE2560A}" type="sib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A0212B45-C637-45DC-A60A-81D555BA84D8}">
      <dgm:prSet phldrT="[文本]"/>
      <dgm:spPr/>
      <dgm:t>
        <a:bodyPr/>
        <a:lstStyle/>
        <a:p>
          <a:r>
            <a:rPr lang="zh-CN" altLang="en-US" dirty="0"/>
            <a:t>   数据安全测试</a:t>
          </a:r>
        </a:p>
      </dgm:t>
    </dgm:pt>
    <dgm:pt modelId="{9460C95C-63F8-466D-8221-6887403C4B10}" type="par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ADAE789A-5254-4F64-AFB9-AF0F6D1E328B}" type="sib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296681B0-0DB4-4FA4-AC90-481A4483AA19}">
      <dgm:prSet phldrT="[文本]"/>
      <dgm:spPr/>
      <dgm:t>
        <a:bodyPr/>
        <a:lstStyle/>
        <a:p>
          <a:r>
            <a:rPr lang="zh-CN" altLang="en-US" dirty="0"/>
            <a:t>   系统整体功能测试</a:t>
          </a:r>
        </a:p>
      </dgm:t>
    </dgm:pt>
    <dgm:pt modelId="{66D2CD78-2294-4143-A845-F02D4DB2076B}" type="par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A4F2AB63-E3A6-4101-9884-33B0704F55E6}" type="sib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CF292720-02E0-4FFF-A4E1-4901A1E8C5E6}" type="pres">
      <dgm:prSet presAssocID="{B392E82B-F094-4BF3-87C7-CA50253D8C17}" presName="Name0" presStyleCnt="0">
        <dgm:presLayoutVars>
          <dgm:dir/>
          <dgm:resizeHandles val="exact"/>
        </dgm:presLayoutVars>
      </dgm:prSet>
      <dgm:spPr/>
    </dgm:pt>
    <dgm:pt modelId="{BF95C6E7-2D5F-46C2-9110-159531AAEDCC}" type="pres">
      <dgm:prSet presAssocID="{0BEC8C1E-C145-428E-A826-98910D610D90}" presName="composite" presStyleCnt="0"/>
      <dgm:spPr/>
    </dgm:pt>
    <dgm:pt modelId="{23445723-6584-4A9C-BD10-9E0107D80880}" type="pres">
      <dgm:prSet presAssocID="{0BEC8C1E-C145-428E-A826-98910D610D90}" presName="rect1" presStyleLbl="trAlignAcc1" presStyleIdx="0" presStyleCnt="3" custScaleX="115250" custScaleY="82567">
        <dgm:presLayoutVars>
          <dgm:bulletEnabled val="1"/>
        </dgm:presLayoutVars>
      </dgm:prSet>
      <dgm:spPr/>
    </dgm:pt>
    <dgm:pt modelId="{C444B261-00FA-477D-B4E6-9A1CECEA1105}" type="pres">
      <dgm:prSet presAssocID="{0BEC8C1E-C145-428E-A826-98910D610D90}" presName="rect2" presStyleLbl="fgImgPlace1" presStyleIdx="0" presStyleCnt="3" custLinFactNeighborX="15791" custLinFactNeighborY="117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56AB6CC-ABF6-4C3D-8CE2-C3DADA9C9958}" type="pres">
      <dgm:prSet presAssocID="{E769C116-8424-4D91-9BA1-5F23DEE2560A}" presName="sibTrans" presStyleCnt="0"/>
      <dgm:spPr/>
    </dgm:pt>
    <dgm:pt modelId="{2659BE16-3F95-40A3-AA17-852ADFEA0307}" type="pres">
      <dgm:prSet presAssocID="{A0212B45-C637-45DC-A60A-81D555BA84D8}" presName="composite" presStyleCnt="0"/>
      <dgm:spPr/>
    </dgm:pt>
    <dgm:pt modelId="{DAB0CBFB-2429-446E-891C-74CA9AA67B7E}" type="pres">
      <dgm:prSet presAssocID="{A0212B45-C637-45DC-A60A-81D555BA84D8}" presName="rect1" presStyleLbl="trAlignAcc1" presStyleIdx="1" presStyleCnt="3">
        <dgm:presLayoutVars>
          <dgm:bulletEnabled val="1"/>
        </dgm:presLayoutVars>
      </dgm:prSet>
      <dgm:spPr/>
    </dgm:pt>
    <dgm:pt modelId="{4C2D875C-D456-4E52-932B-BCCED2128F42}" type="pres">
      <dgm:prSet presAssocID="{A0212B45-C637-45DC-A60A-81D555BA84D8}" presName="rect2" presStyleLbl="fgImgPlace1" presStyleIdx="1" presStyleCnt="3" custScaleX="95673" custScaleY="53005" custLinFactNeighborX="33500" custLinFactNeighborY="1058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FEE078D-3789-418F-9A1D-1FF71EF39089}" type="pres">
      <dgm:prSet presAssocID="{ADAE789A-5254-4F64-AFB9-AF0F6D1E328B}" presName="sibTrans" presStyleCnt="0"/>
      <dgm:spPr/>
    </dgm:pt>
    <dgm:pt modelId="{E4A137D2-E74A-4ABA-8F62-F1FE4EEFACFC}" type="pres">
      <dgm:prSet presAssocID="{296681B0-0DB4-4FA4-AC90-481A4483AA19}" presName="composite" presStyleCnt="0"/>
      <dgm:spPr/>
    </dgm:pt>
    <dgm:pt modelId="{EC0794C4-4CAD-4DC0-9D99-0D1FF8F5ED2C}" type="pres">
      <dgm:prSet presAssocID="{296681B0-0DB4-4FA4-AC90-481A4483AA19}" presName="rect1" presStyleLbl="trAlignAcc1" presStyleIdx="2" presStyleCnt="3">
        <dgm:presLayoutVars>
          <dgm:bulletEnabled val="1"/>
        </dgm:presLayoutVars>
      </dgm:prSet>
      <dgm:spPr/>
    </dgm:pt>
    <dgm:pt modelId="{B192DFB2-23D8-4E73-9645-EC559A7739F5}" type="pres">
      <dgm:prSet presAssocID="{296681B0-0DB4-4FA4-AC90-481A4483AA19}" presName="rect2" presStyleLbl="fgImgPlace1" presStyleIdx="2" presStyleCnt="3" custScaleX="85361" custScaleY="59520" custLinFactNeighborX="34125" custLinFactNeighborY="87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0D35929-801E-4E5A-9F06-23B940BF0B51}" type="presOf" srcId="{296681B0-0DB4-4FA4-AC90-481A4483AA19}" destId="{EC0794C4-4CAD-4DC0-9D99-0D1FF8F5ED2C}" srcOrd="0" destOrd="0" presId="urn:microsoft.com/office/officeart/2008/layout/PictureStrips"/>
    <dgm:cxn modelId="{976D192F-F1F5-432B-B097-9D4AA7CDCEC0}" type="presOf" srcId="{B392E82B-F094-4BF3-87C7-CA50253D8C17}" destId="{CF292720-02E0-4FFF-A4E1-4901A1E8C5E6}" srcOrd="0" destOrd="0" presId="urn:microsoft.com/office/officeart/2008/layout/PictureStrips"/>
    <dgm:cxn modelId="{81A1A558-4350-4782-A424-5FC6F00C82B1}" type="presOf" srcId="{0BEC8C1E-C145-428E-A826-98910D610D90}" destId="{23445723-6584-4A9C-BD10-9E0107D80880}" srcOrd="0" destOrd="0" presId="urn:microsoft.com/office/officeart/2008/layout/PictureStrips"/>
    <dgm:cxn modelId="{67D25BAB-C15B-4804-902F-5B034B4B0B14}" srcId="{B392E82B-F094-4BF3-87C7-CA50253D8C17}" destId="{A0212B45-C637-45DC-A60A-81D555BA84D8}" srcOrd="1" destOrd="0" parTransId="{9460C95C-63F8-466D-8221-6887403C4B10}" sibTransId="{ADAE789A-5254-4F64-AFB9-AF0F6D1E328B}"/>
    <dgm:cxn modelId="{DAC9F5C4-D62C-4A1D-A2F5-06FAE6DC286E}" type="presOf" srcId="{A0212B45-C637-45DC-A60A-81D555BA84D8}" destId="{DAB0CBFB-2429-446E-891C-74CA9AA67B7E}" srcOrd="0" destOrd="0" presId="urn:microsoft.com/office/officeart/2008/layout/PictureStrips"/>
    <dgm:cxn modelId="{A75B61E9-E276-4A2C-9484-1B89E214D7CE}" srcId="{B392E82B-F094-4BF3-87C7-CA50253D8C17}" destId="{296681B0-0DB4-4FA4-AC90-481A4483AA19}" srcOrd="2" destOrd="0" parTransId="{66D2CD78-2294-4143-A845-F02D4DB2076B}" sibTransId="{A4F2AB63-E3A6-4101-9884-33B0704F55E6}"/>
    <dgm:cxn modelId="{EF8965F2-BD1C-483F-B30F-0AD701859A6E}" srcId="{B392E82B-F094-4BF3-87C7-CA50253D8C17}" destId="{0BEC8C1E-C145-428E-A826-98910D610D90}" srcOrd="0" destOrd="0" parTransId="{E20424CB-6F35-4487-8893-637569D09545}" sibTransId="{E769C116-8424-4D91-9BA1-5F23DEE2560A}"/>
    <dgm:cxn modelId="{76D5664D-A73D-4462-B6BB-952AB6B0D159}" type="presParOf" srcId="{CF292720-02E0-4FFF-A4E1-4901A1E8C5E6}" destId="{BF95C6E7-2D5F-46C2-9110-159531AAEDCC}" srcOrd="0" destOrd="0" presId="urn:microsoft.com/office/officeart/2008/layout/PictureStrips"/>
    <dgm:cxn modelId="{AF609537-B3D0-4E0B-9E54-F542DCCC8555}" type="presParOf" srcId="{BF95C6E7-2D5F-46C2-9110-159531AAEDCC}" destId="{23445723-6584-4A9C-BD10-9E0107D80880}" srcOrd="0" destOrd="0" presId="urn:microsoft.com/office/officeart/2008/layout/PictureStrips"/>
    <dgm:cxn modelId="{F362312D-F5B6-4302-98A5-2F8871EC0A1B}" type="presParOf" srcId="{BF95C6E7-2D5F-46C2-9110-159531AAEDCC}" destId="{C444B261-00FA-477D-B4E6-9A1CECEA1105}" srcOrd="1" destOrd="0" presId="urn:microsoft.com/office/officeart/2008/layout/PictureStrips"/>
    <dgm:cxn modelId="{30B2D70C-7865-4423-B912-0FC1770AED08}" type="presParOf" srcId="{CF292720-02E0-4FFF-A4E1-4901A1E8C5E6}" destId="{756AB6CC-ABF6-4C3D-8CE2-C3DADA9C9958}" srcOrd="1" destOrd="0" presId="urn:microsoft.com/office/officeart/2008/layout/PictureStrips"/>
    <dgm:cxn modelId="{D7B99850-31C9-4187-BE9E-0BA25DEDACFB}" type="presParOf" srcId="{CF292720-02E0-4FFF-A4E1-4901A1E8C5E6}" destId="{2659BE16-3F95-40A3-AA17-852ADFEA0307}" srcOrd="2" destOrd="0" presId="urn:microsoft.com/office/officeart/2008/layout/PictureStrips"/>
    <dgm:cxn modelId="{C5986C07-8B15-4648-BDAC-2D616BA9B3BA}" type="presParOf" srcId="{2659BE16-3F95-40A3-AA17-852ADFEA0307}" destId="{DAB0CBFB-2429-446E-891C-74CA9AA67B7E}" srcOrd="0" destOrd="0" presId="urn:microsoft.com/office/officeart/2008/layout/PictureStrips"/>
    <dgm:cxn modelId="{9D555F7A-E522-4286-BF16-32DFA4C8AAB9}" type="presParOf" srcId="{2659BE16-3F95-40A3-AA17-852ADFEA0307}" destId="{4C2D875C-D456-4E52-932B-BCCED2128F42}" srcOrd="1" destOrd="0" presId="urn:microsoft.com/office/officeart/2008/layout/PictureStrips"/>
    <dgm:cxn modelId="{77DB25B1-491E-4B08-8DC6-BD7A5539F782}" type="presParOf" srcId="{CF292720-02E0-4FFF-A4E1-4901A1E8C5E6}" destId="{BFEE078D-3789-418F-9A1D-1FF71EF39089}" srcOrd="3" destOrd="0" presId="urn:microsoft.com/office/officeart/2008/layout/PictureStrips"/>
    <dgm:cxn modelId="{AFBF668E-55AF-4D44-924A-3287220336D4}" type="presParOf" srcId="{CF292720-02E0-4FFF-A4E1-4901A1E8C5E6}" destId="{E4A137D2-E74A-4ABA-8F62-F1FE4EEFACFC}" srcOrd="4" destOrd="0" presId="urn:microsoft.com/office/officeart/2008/layout/PictureStrips"/>
    <dgm:cxn modelId="{9877F715-0A0B-4FD0-8AA6-49BA104148F2}" type="presParOf" srcId="{E4A137D2-E74A-4ABA-8F62-F1FE4EEFACFC}" destId="{EC0794C4-4CAD-4DC0-9D99-0D1FF8F5ED2C}" srcOrd="0" destOrd="0" presId="urn:microsoft.com/office/officeart/2008/layout/PictureStrips"/>
    <dgm:cxn modelId="{2EB4E2E4-165E-40D6-BDDE-F1DBFA9205F8}" type="presParOf" srcId="{E4A137D2-E74A-4ABA-8F62-F1FE4EEFACFC}" destId="{B192DFB2-23D8-4E73-9645-EC559A7739F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A71C1-46F7-4A18-9F25-7F59C5C0A78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979A7A-0182-41BF-AA1A-BDD665605D8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正确性</a:t>
          </a:r>
        </a:p>
      </dgm:t>
    </dgm:pt>
    <dgm:pt modelId="{61C877DF-D6FC-4DE4-84FA-C38E93AFA4FD}" type="par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FA208C2-4068-4E61-988A-58E940C00B5D}" type="sib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37C0797-8489-4B32-8FF7-14DBC57D1E0A}">
      <dgm:prSet phldrT="[文本]"/>
      <dgm:spPr/>
      <dgm:t>
        <a:bodyPr/>
        <a:lstStyle/>
        <a:p>
          <a:r>
            <a:rPr lang="zh-CN" altLang="en-US" dirty="0"/>
            <a:t>对于提出的问题能给出正确的回应</a:t>
          </a:r>
        </a:p>
      </dgm:t>
    </dgm:pt>
    <dgm:pt modelId="{064F67E0-33A3-4DB1-848E-2E80DBD1AD04}" type="par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0893B08F-4DD4-47D9-84CB-E79B8A853C8D}" type="sib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3E18BD57-70E5-4358-9052-EDBAD77BCBC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准确性</a:t>
          </a:r>
        </a:p>
      </dgm:t>
    </dgm:pt>
    <dgm:pt modelId="{6C06097A-017E-4F01-8523-D68EFA4EF587}" type="par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F7F183E-2E71-4489-9169-60D48E48CC40}" type="sib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057A477-F2DB-4FB2-9028-3D5D260F8D64}">
      <dgm:prSet phldrT="[文本]"/>
      <dgm:spPr/>
      <dgm:t>
        <a:bodyPr/>
        <a:lstStyle/>
        <a:p>
          <a:r>
            <a:rPr lang="zh-CN" altLang="en-US" dirty="0"/>
            <a:t>多轮测试中回答正确的比例</a:t>
          </a:r>
        </a:p>
      </dgm:t>
    </dgm:pt>
    <dgm:pt modelId="{43344D01-AFF4-45C5-816E-792C5ED09F54}" type="par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B3BDB35F-370D-4930-879C-5605BB626C23}" type="sib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E23B53FD-AFDC-4EC8-8EB1-F9719C37C186}" type="pres">
      <dgm:prSet presAssocID="{565A71C1-46F7-4A18-9F25-7F59C5C0A786}" presName="linear" presStyleCnt="0">
        <dgm:presLayoutVars>
          <dgm:animLvl val="lvl"/>
          <dgm:resizeHandles val="exact"/>
        </dgm:presLayoutVars>
      </dgm:prSet>
      <dgm:spPr/>
    </dgm:pt>
    <dgm:pt modelId="{97B9688D-2332-4F92-958B-54B3B282A249}" type="pres">
      <dgm:prSet presAssocID="{AA979A7A-0182-41BF-AA1A-BDD665605D80}" presName="parentText" presStyleLbl="node1" presStyleIdx="0" presStyleCnt="2" custLinFactNeighborY="14800">
        <dgm:presLayoutVars>
          <dgm:chMax val="0"/>
          <dgm:bulletEnabled val="1"/>
        </dgm:presLayoutVars>
      </dgm:prSet>
      <dgm:spPr/>
    </dgm:pt>
    <dgm:pt modelId="{A7531693-B444-4EFC-8D04-99AA71CDDF70}" type="pres">
      <dgm:prSet presAssocID="{AA979A7A-0182-41BF-AA1A-BDD665605D80}" presName="childText" presStyleLbl="revTx" presStyleIdx="0" presStyleCnt="2">
        <dgm:presLayoutVars>
          <dgm:bulletEnabled val="1"/>
        </dgm:presLayoutVars>
      </dgm:prSet>
      <dgm:spPr/>
    </dgm:pt>
    <dgm:pt modelId="{ECE65432-A073-44D6-889D-1CC29B7F4CF7}" type="pres">
      <dgm:prSet presAssocID="{3E18BD57-70E5-4358-9052-EDBAD77BCB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20C2FDE-1356-4E98-B1B7-E313A3913791}" type="pres">
      <dgm:prSet presAssocID="{3E18BD57-70E5-4358-9052-EDBAD77BCBC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A482A-99ED-491E-BABA-9D8598142392}" type="presOf" srcId="{AA979A7A-0182-41BF-AA1A-BDD665605D80}" destId="{97B9688D-2332-4F92-958B-54B3B282A249}" srcOrd="0" destOrd="0" presId="urn:microsoft.com/office/officeart/2005/8/layout/vList2"/>
    <dgm:cxn modelId="{DBE7732E-1A5D-480F-8D28-8C57A9F6FF1B}" srcId="{3E18BD57-70E5-4358-9052-EDBAD77BCBC0}" destId="{2057A477-F2DB-4FB2-9028-3D5D260F8D64}" srcOrd="0" destOrd="0" parTransId="{43344D01-AFF4-45C5-816E-792C5ED09F54}" sibTransId="{B3BDB35F-370D-4930-879C-5605BB626C23}"/>
    <dgm:cxn modelId="{444E3B36-3F0B-484B-96CE-004C747130B4}" type="presOf" srcId="{F37C0797-8489-4B32-8FF7-14DBC57D1E0A}" destId="{A7531693-B444-4EFC-8D04-99AA71CDDF70}" srcOrd="0" destOrd="0" presId="urn:microsoft.com/office/officeart/2005/8/layout/vList2"/>
    <dgm:cxn modelId="{0D0E3E44-DB98-4CDB-8F2E-9B763EC5182B}" type="presOf" srcId="{565A71C1-46F7-4A18-9F25-7F59C5C0A786}" destId="{E23B53FD-AFDC-4EC8-8EB1-F9719C37C186}" srcOrd="0" destOrd="0" presId="urn:microsoft.com/office/officeart/2005/8/layout/vList2"/>
    <dgm:cxn modelId="{9306D4B8-454E-47C5-9093-8DA31C709C8B}" type="presOf" srcId="{2057A477-F2DB-4FB2-9028-3D5D260F8D64}" destId="{120C2FDE-1356-4E98-B1B7-E313A3913791}" srcOrd="0" destOrd="0" presId="urn:microsoft.com/office/officeart/2005/8/layout/vList2"/>
    <dgm:cxn modelId="{7F73A3CB-F1A7-4687-89D0-92E69E33A97B}" srcId="{565A71C1-46F7-4A18-9F25-7F59C5C0A786}" destId="{3E18BD57-70E5-4358-9052-EDBAD77BCBC0}" srcOrd="1" destOrd="0" parTransId="{6C06097A-017E-4F01-8523-D68EFA4EF587}" sibTransId="{2F7F183E-2E71-4489-9169-60D48E48CC40}"/>
    <dgm:cxn modelId="{7A2B1CDA-DAC4-48E3-905F-E62072D7F901}" srcId="{565A71C1-46F7-4A18-9F25-7F59C5C0A786}" destId="{AA979A7A-0182-41BF-AA1A-BDD665605D80}" srcOrd="0" destOrd="0" parTransId="{61C877DF-D6FC-4DE4-84FA-C38E93AFA4FD}" sibTransId="{FFA208C2-4068-4E61-988A-58E940C00B5D}"/>
    <dgm:cxn modelId="{374FE0DA-F289-447F-A4CB-3BEE2A347552}" srcId="{AA979A7A-0182-41BF-AA1A-BDD665605D80}" destId="{F37C0797-8489-4B32-8FF7-14DBC57D1E0A}" srcOrd="0" destOrd="0" parTransId="{064F67E0-33A3-4DB1-848E-2E80DBD1AD04}" sibTransId="{0893B08F-4DD4-47D9-84CB-E79B8A853C8D}"/>
    <dgm:cxn modelId="{D5E743F7-0C51-4DB9-A02A-73139EDD2061}" type="presOf" srcId="{3E18BD57-70E5-4358-9052-EDBAD77BCBC0}" destId="{ECE65432-A073-44D6-889D-1CC29B7F4CF7}" srcOrd="0" destOrd="0" presId="urn:microsoft.com/office/officeart/2005/8/layout/vList2"/>
    <dgm:cxn modelId="{584FA8BC-B319-4CC3-8895-91171E1F33D4}" type="presParOf" srcId="{E23B53FD-AFDC-4EC8-8EB1-F9719C37C186}" destId="{97B9688D-2332-4F92-958B-54B3B282A249}" srcOrd="0" destOrd="0" presId="urn:microsoft.com/office/officeart/2005/8/layout/vList2"/>
    <dgm:cxn modelId="{51844FDA-28DF-43EC-B0E5-A50F352F2A7E}" type="presParOf" srcId="{E23B53FD-AFDC-4EC8-8EB1-F9719C37C186}" destId="{A7531693-B444-4EFC-8D04-99AA71CDDF70}" srcOrd="1" destOrd="0" presId="urn:microsoft.com/office/officeart/2005/8/layout/vList2"/>
    <dgm:cxn modelId="{348F096E-D1E5-4A47-8A76-F3EE3AD7AD1D}" type="presParOf" srcId="{E23B53FD-AFDC-4EC8-8EB1-F9719C37C186}" destId="{ECE65432-A073-44D6-889D-1CC29B7F4CF7}" srcOrd="2" destOrd="0" presId="urn:microsoft.com/office/officeart/2005/8/layout/vList2"/>
    <dgm:cxn modelId="{3A20EEF1-F159-4E92-95F5-45785F7B633B}" type="presParOf" srcId="{E23B53FD-AFDC-4EC8-8EB1-F9719C37C186}" destId="{120C2FDE-1356-4E98-B1B7-E313A391379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5723-6584-4A9C-BD10-9E0107D80880}">
      <dsp:nvSpPr>
        <dsp:cNvPr id="0" name=""/>
        <dsp:cNvSpPr/>
      </dsp:nvSpPr>
      <dsp:spPr>
        <a:xfrm>
          <a:off x="2391791" y="1202766"/>
          <a:ext cx="5732016" cy="128328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 编码时进行单元测试</a:t>
          </a:r>
        </a:p>
      </dsp:txBody>
      <dsp:txXfrm>
        <a:off x="2391791" y="1202766"/>
        <a:ext cx="5732016" cy="1283284"/>
      </dsp:txXfrm>
    </dsp:sp>
    <dsp:sp modelId="{C444B261-00FA-477D-B4E6-9A1CECEA1105}">
      <dsp:nvSpPr>
        <dsp:cNvPr id="0" name=""/>
        <dsp:cNvSpPr/>
      </dsp:nvSpPr>
      <dsp:spPr>
        <a:xfrm>
          <a:off x="2735594" y="1035262"/>
          <a:ext cx="1087964" cy="1631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0CBFB-2429-446E-891C-74CA9AA67B7E}">
      <dsp:nvSpPr>
        <dsp:cNvPr id="0" name=""/>
        <dsp:cNvSpPr/>
      </dsp:nvSpPr>
      <dsp:spPr>
        <a:xfrm>
          <a:off x="187627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数据安全测试</a:t>
          </a:r>
        </a:p>
      </dsp:txBody>
      <dsp:txXfrm>
        <a:off x="187627" y="2663924"/>
        <a:ext cx="4973550" cy="1554234"/>
      </dsp:txXfrm>
    </dsp:sp>
    <dsp:sp modelId="{4C2D875C-D456-4E52-932B-BCCED2128F42}">
      <dsp:nvSpPr>
        <dsp:cNvPr id="0" name=""/>
        <dsp:cNvSpPr/>
      </dsp:nvSpPr>
      <dsp:spPr>
        <a:xfrm>
          <a:off x="368401" y="2995550"/>
          <a:ext cx="1040887" cy="8650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794C4-4CAD-4DC0-9D99-0D1FF8F5ED2C}">
      <dsp:nvSpPr>
        <dsp:cNvPr id="0" name=""/>
        <dsp:cNvSpPr/>
      </dsp:nvSpPr>
      <dsp:spPr>
        <a:xfrm>
          <a:off x="5538115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系统整体功能测试</a:t>
          </a:r>
        </a:p>
      </dsp:txBody>
      <dsp:txXfrm>
        <a:off x="5538115" y="2663924"/>
        <a:ext cx="4973550" cy="1554234"/>
      </dsp:txXfrm>
    </dsp:sp>
    <dsp:sp modelId="{B192DFB2-23D8-4E73-9645-EC559A7739F5}">
      <dsp:nvSpPr>
        <dsp:cNvPr id="0" name=""/>
        <dsp:cNvSpPr/>
      </dsp:nvSpPr>
      <dsp:spPr>
        <a:xfrm>
          <a:off x="5781785" y="2912427"/>
          <a:ext cx="928697" cy="971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688D-2332-4F92-958B-54B3B282A249}">
      <dsp:nvSpPr>
        <dsp:cNvPr id="0" name=""/>
        <dsp:cNvSpPr/>
      </dsp:nvSpPr>
      <dsp:spPr>
        <a:xfrm>
          <a:off x="0" y="480364"/>
          <a:ext cx="8128000" cy="14882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正确性</a:t>
          </a:r>
        </a:p>
      </dsp:txBody>
      <dsp:txXfrm>
        <a:off x="72650" y="553014"/>
        <a:ext cx="7982700" cy="1342940"/>
      </dsp:txXfrm>
    </dsp:sp>
    <dsp:sp modelId="{A7531693-B444-4EFC-8D04-99AA71CDDF70}">
      <dsp:nvSpPr>
        <dsp:cNvPr id="0" name=""/>
        <dsp:cNvSpPr/>
      </dsp:nvSpPr>
      <dsp:spPr>
        <a:xfrm>
          <a:off x="0" y="183993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对于提出的问题能给出正确的回应</a:t>
          </a:r>
        </a:p>
      </dsp:txBody>
      <dsp:txXfrm>
        <a:off x="0" y="1839933"/>
        <a:ext cx="8128000" cy="869400"/>
      </dsp:txXfrm>
    </dsp:sp>
    <dsp:sp modelId="{ECE65432-A073-44D6-889D-1CC29B7F4CF7}">
      <dsp:nvSpPr>
        <dsp:cNvPr id="0" name=""/>
        <dsp:cNvSpPr/>
      </dsp:nvSpPr>
      <dsp:spPr>
        <a:xfrm>
          <a:off x="0" y="2709333"/>
          <a:ext cx="8128000" cy="14882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准确性</a:t>
          </a:r>
        </a:p>
      </dsp:txBody>
      <dsp:txXfrm>
        <a:off x="72650" y="2781983"/>
        <a:ext cx="7982700" cy="1342940"/>
      </dsp:txXfrm>
    </dsp:sp>
    <dsp:sp modelId="{120C2FDE-1356-4E98-B1B7-E313A3913791}">
      <dsp:nvSpPr>
        <dsp:cNvPr id="0" name=""/>
        <dsp:cNvSpPr/>
      </dsp:nvSpPr>
      <dsp:spPr>
        <a:xfrm>
          <a:off x="0" y="419757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多轮测试中回答正确的比例</a:t>
          </a:r>
        </a:p>
      </dsp:txBody>
      <dsp:txXfrm>
        <a:off x="0" y="4197573"/>
        <a:ext cx="8128000" cy="86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预处理器：将数据分成</a:t>
            </a:r>
            <a:r>
              <a:rPr lang="en-US" altLang="zh-CN" dirty="0"/>
              <a:t>ask</a:t>
            </a:r>
            <a:r>
              <a:rPr lang="zh-CN" altLang="en-US" dirty="0"/>
              <a:t>和</a:t>
            </a:r>
            <a:r>
              <a:rPr lang="en-US" altLang="zh-CN" dirty="0"/>
              <a:t>response</a:t>
            </a:r>
            <a:r>
              <a:rPr lang="zh-CN" altLang="en-US" dirty="0"/>
              <a:t>语料集并转换成</a:t>
            </a:r>
            <a:r>
              <a:rPr lang="en-US" altLang="zh-CN" dirty="0"/>
              <a:t>seq2seq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数据处理器包括：创建字典，句子转向量，根据超参数定制化训练数据，基础数据标记，初始化词典。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在进行训练过程中，使用 </a:t>
            </a:r>
            <a:r>
              <a:rPr lang="en-US" altLang="zh-CN" dirty="0" err="1"/>
              <a:t>perprelixy</a:t>
            </a:r>
            <a:r>
              <a:rPr lang="en-US" altLang="zh-CN" dirty="0"/>
              <a:t> </a:t>
            </a:r>
            <a:r>
              <a:rPr lang="zh-CN" altLang="en-US" dirty="0"/>
              <a:t>来计算模型的 </a:t>
            </a:r>
            <a:r>
              <a:rPr lang="en-US" altLang="zh-CN" dirty="0"/>
              <a:t>loss</a:t>
            </a:r>
            <a:r>
              <a:rPr lang="zh-CN" altLang="en-US" dirty="0"/>
              <a:t>，通过自动的调整 </a:t>
            </a:r>
            <a:r>
              <a:rPr lang="en-US" altLang="zh-CN" dirty="0"/>
              <a:t>learning rate </a:t>
            </a:r>
            <a:r>
              <a:rPr lang="zh-CN" altLang="en-US" dirty="0"/>
              <a:t>来逐步的取得最优值，当 </a:t>
            </a:r>
            <a:r>
              <a:rPr lang="en-US" altLang="zh-CN" dirty="0"/>
              <a:t>learning rate </a:t>
            </a:r>
            <a:r>
              <a:rPr lang="zh-CN" altLang="en-US" dirty="0"/>
              <a:t>减少为 </a:t>
            </a:r>
            <a:r>
              <a:rPr lang="en-US" altLang="zh-CN" dirty="0"/>
              <a:t>0 </a:t>
            </a:r>
            <a:r>
              <a:rPr lang="zh-CN" altLang="en-US" dirty="0"/>
              <a:t>达到最优值。</a:t>
            </a:r>
            <a:endParaRPr lang="en-US" altLang="zh-CN" dirty="0"/>
          </a:p>
          <a:p>
            <a:r>
              <a:rPr lang="zh-CN" altLang="en-US" dirty="0"/>
              <a:t>执行器后续应该会包括：配置参数和超参、读取数据、创建模型、训练模型、模式测试、初始化会话、在线对话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5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 对开发完成的接口方法进行调试，力求覆盖完整，有错误用例、边界测试等</a:t>
            </a:r>
            <a:endParaRPr lang="en-US" altLang="zh-CN" dirty="0"/>
          </a:p>
          <a:p>
            <a:r>
              <a:rPr lang="zh-CN" altLang="en-US" dirty="0"/>
              <a:t>数据安全测试，软件工程的九大任务之一是安全问题与防御设计，安全中最重要的是用户数据的安全，针对有数据传输、保存的任何一个环节我们要设计单独的防御措施，并进行严格的测试</a:t>
            </a:r>
            <a:endParaRPr lang="en-US" altLang="zh-CN" dirty="0"/>
          </a:p>
          <a:p>
            <a:r>
              <a:rPr lang="zh-CN" altLang="en-US" dirty="0"/>
              <a:t>系统整体功能测试，构建自动化测试脚本，自动测试系统功能，发现系统在真实环境中可能出现的各种问题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04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技术路线，聊天界面与后端交互，两个神经网络分别处理文字和图片信息，后端将信息整合传入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8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8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编写，按照代码模块化的思路，分为数据预处理器，执行器，深度学习模型以及执行器四个模块。</a:t>
            </a:r>
            <a:endParaRPr lang="en-US" altLang="zh-CN" dirty="0"/>
          </a:p>
          <a:p>
            <a:r>
              <a:rPr lang="zh-CN" altLang="en-US" dirty="0"/>
              <a:t>模块之间的关系：</a:t>
            </a:r>
            <a:endParaRPr lang="en-US" altLang="zh-CN" dirty="0"/>
          </a:p>
          <a:p>
            <a:r>
              <a:rPr lang="zh-CN" altLang="en-US" dirty="0"/>
              <a:t>数据预处理是将原始语料进行初步处理以满足数据处理模块的要求。</a:t>
            </a:r>
            <a:endParaRPr lang="en-US" altLang="zh-CN" dirty="0"/>
          </a:p>
          <a:p>
            <a:r>
              <a:rPr lang="zh-CN" altLang="en-US" dirty="0"/>
              <a:t>执行器负责调用数据处理器、深度学习模型进行数据数据处理、模型训练、模型运作等工作。</a:t>
            </a:r>
            <a:endParaRPr lang="en-US" altLang="zh-CN" dirty="0"/>
          </a:p>
          <a:p>
            <a:r>
              <a:rPr lang="zh-CN" altLang="en-US" dirty="0"/>
              <a:t>深度学习模型是一个基于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seq2seq</a:t>
            </a:r>
            <a:r>
              <a:rPr lang="zh-CN" altLang="en-US" dirty="0"/>
              <a:t>模型，用于定义神经网络并进行模型计算。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基于人工智能的对话机器人系统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王鸿森 王伊梁 王柯林 王子妍 易士程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DD345A-8C7C-4BB3-8037-054373E3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—message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35471B-F043-4D84-ABE6-A95D6422FF29}"/>
              </a:ext>
            </a:extLst>
          </p:cNvPr>
          <p:cNvGraphicFramePr>
            <a:graphicFrameLocks noGrp="1"/>
          </p:cNvGraphicFramePr>
          <p:nvPr/>
        </p:nvGraphicFramePr>
        <p:xfrm>
          <a:off x="1772202" y="1659996"/>
          <a:ext cx="8647596" cy="353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32">
                  <a:extLst>
                    <a:ext uri="{9D8B030D-6E8A-4147-A177-3AD203B41FA5}">
                      <a16:colId xmlns:a16="http://schemas.microsoft.com/office/drawing/2014/main" val="3890769675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6831342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51641954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719344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4689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04526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receiver_id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04845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3271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4457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74862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86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3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 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38797" cy="4351338"/>
          </a:xfrm>
        </p:spPr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用户名与密码在对应一致，否则提示“用户名与密码不一致，请重新输入”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密码找回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9D0E8-67A9-714C-8C9F-FBEE3A5C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61" y="1825623"/>
            <a:ext cx="710535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 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4351338"/>
          </a:xfrm>
        </p:spPr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用户名是否已经存在，若已存在提示用户重新输入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邮箱是否已经被注册已以邮箱地址是否有效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6F71A-7D9B-074C-A16A-020C9BF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50" y="1640218"/>
            <a:ext cx="6873562" cy="4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AADB-5ADD-8645-B642-B616C3E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前端 聊天界面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AFFB5-99C0-F342-9A95-98A45CB2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与机器人聊天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上传图片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群聊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endParaRPr kumimoji="1"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181C7-870A-2C4A-A623-DF383833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14" y="1558678"/>
            <a:ext cx="6557072" cy="49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图片识别对话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聊天机器人训练部分设计框架图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A05E25-CFD4-4841-8458-D4122E3D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79" y="1341438"/>
            <a:ext cx="7372441" cy="5060950"/>
          </a:xfrm>
        </p:spPr>
      </p:pic>
    </p:spTree>
    <p:extLst>
      <p:ext uri="{BB962C8B-B14F-4D97-AF65-F5344CB8AC3E}">
        <p14:creationId xmlns:p14="http://schemas.microsoft.com/office/powerpoint/2010/main" val="255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聊天机器人训练部分技术路线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数据预处理和数据处理器中利用</a:t>
            </a:r>
            <a:r>
              <a:rPr lang="en-US" altLang="zh-CN" dirty="0"/>
              <a:t>seq2seq</a:t>
            </a:r>
            <a:r>
              <a:rPr lang="zh-CN" altLang="en-US" dirty="0"/>
              <a:t>模型的特点，并且结合</a:t>
            </a:r>
            <a:r>
              <a:rPr lang="en-US" altLang="zh-CN" dirty="0"/>
              <a:t>word2vec</a:t>
            </a:r>
            <a:r>
              <a:rPr lang="zh-CN" altLang="en-US" dirty="0"/>
              <a:t>的思路。将训练语料</a:t>
            </a:r>
            <a:r>
              <a:rPr lang="zh-CN" altLang="en-US" b="1" dirty="0"/>
              <a:t>分为</a:t>
            </a:r>
            <a:r>
              <a:rPr lang="en-US" altLang="zh-CN" b="1" dirty="0"/>
              <a:t>Ask</a:t>
            </a:r>
            <a:r>
              <a:rPr lang="zh-CN" altLang="en-US" b="1" dirty="0"/>
              <a:t>语料集和</a:t>
            </a:r>
            <a:r>
              <a:rPr lang="en-US" altLang="zh-CN" b="1" dirty="0"/>
              <a:t>Response</a:t>
            </a:r>
            <a:r>
              <a:rPr lang="zh-CN" altLang="en-US" b="1" dirty="0"/>
              <a:t>语料集</a:t>
            </a:r>
            <a:r>
              <a:rPr lang="zh-CN" altLang="en-US" dirty="0"/>
              <a:t>，并根据一定的比例分为</a:t>
            </a:r>
            <a:r>
              <a:rPr lang="zh-CN" altLang="en-US" b="1" dirty="0"/>
              <a:t>训练语料集和验证语料集</a:t>
            </a:r>
            <a:r>
              <a:rPr lang="zh-CN" altLang="en-US" dirty="0"/>
              <a:t>，然后通过</a:t>
            </a:r>
            <a:r>
              <a:rPr lang="en-US" altLang="zh-CN" b="1" dirty="0"/>
              <a:t>word2vec</a:t>
            </a:r>
            <a:r>
              <a:rPr lang="zh-CN" altLang="en-US" dirty="0"/>
              <a:t>转换为词向量。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完成数据处理后，执行器就会根据训练模式来</a:t>
            </a:r>
            <a:r>
              <a:rPr lang="zh-CN" altLang="en-US" b="1" dirty="0"/>
              <a:t>调用</a:t>
            </a:r>
            <a:r>
              <a:rPr lang="en-US" altLang="zh-CN" b="1" dirty="0"/>
              <a:t>seq2seq</a:t>
            </a:r>
            <a:r>
              <a:rPr lang="zh-CN" altLang="en-US" dirty="0"/>
              <a:t>进行神经网络的</a:t>
            </a:r>
            <a:r>
              <a:rPr lang="zh-CN" altLang="en-US" b="1" dirty="0"/>
              <a:t>创建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通过后端</a:t>
            </a:r>
            <a:r>
              <a:rPr lang="zh-CN" altLang="en-US" b="1" dirty="0"/>
              <a:t>调用执行器</a:t>
            </a:r>
            <a:r>
              <a:rPr lang="zh-CN" altLang="en-US" dirty="0"/>
              <a:t>来进行聊天服务，在语句输入和输出利用</a:t>
            </a:r>
            <a:r>
              <a:rPr lang="en-US" altLang="zh-CN" dirty="0"/>
              <a:t>seq2seq</a:t>
            </a:r>
            <a:r>
              <a:rPr lang="zh-CN" altLang="en-US" dirty="0"/>
              <a:t>的特点，直接将输出</a:t>
            </a:r>
            <a:r>
              <a:rPr lang="en-US" altLang="zh-CN" dirty="0"/>
              <a:t>seq</a:t>
            </a:r>
            <a:r>
              <a:rPr lang="zh-CN" altLang="en-US" dirty="0"/>
              <a:t>转换成</a:t>
            </a:r>
            <a:r>
              <a:rPr lang="en-US" altLang="zh-CN" dirty="0" err="1"/>
              <a:t>vec</a:t>
            </a:r>
            <a:r>
              <a:rPr lang="zh-CN" altLang="en-US" dirty="0"/>
              <a:t>作为已经训练好的神经网络的输入，然后神经网络会生成一个</a:t>
            </a:r>
            <a:r>
              <a:rPr lang="en-US" altLang="zh-CN" dirty="0"/>
              <a:t>seq</a:t>
            </a:r>
            <a:r>
              <a:rPr lang="zh-CN" altLang="en-US" dirty="0"/>
              <a:t>向量，然后通过查询词典的方法将生成的向量替换成中文句子。</a:t>
            </a:r>
          </a:p>
        </p:txBody>
      </p:sp>
    </p:spTree>
    <p:extLst>
      <p:ext uri="{BB962C8B-B14F-4D97-AF65-F5344CB8AC3E}">
        <p14:creationId xmlns:p14="http://schemas.microsoft.com/office/powerpoint/2010/main" val="415097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lvl="1"/>
            <a:r>
              <a:rPr lang="zh-CN" altLang="en-US" dirty="0"/>
              <a:t>对用户给定的图片进行分析，识别其主要内容，并生成文字描述。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模块设计：</a:t>
            </a:r>
            <a:endParaRPr lang="en-US" altLang="zh-CN" dirty="0"/>
          </a:p>
          <a:p>
            <a:pPr lvl="1"/>
            <a:r>
              <a:rPr lang="zh-CN" altLang="en-US" dirty="0"/>
              <a:t>使用卷积神经网络从图像中提取视觉特征，并使用</a:t>
            </a:r>
            <a:r>
              <a:rPr lang="en-US" altLang="zh-CN" dirty="0"/>
              <a:t>LSTM</a:t>
            </a:r>
            <a:r>
              <a:rPr lang="zh-CN" altLang="en-US" dirty="0"/>
              <a:t>递归神经网络将这些特征解码成句子。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soft attention mechanism</a:t>
            </a:r>
            <a:r>
              <a:rPr lang="zh-CN" altLang="en-US" dirty="0"/>
              <a:t>来提高标注质量。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Tensorflow</a:t>
            </a:r>
            <a:r>
              <a:rPr lang="zh-CN" altLang="en-US" dirty="0"/>
              <a:t>实现，允许</a:t>
            </a:r>
            <a:r>
              <a:rPr lang="en-US" altLang="zh-CN" dirty="0"/>
              <a:t>CNN</a:t>
            </a:r>
            <a:r>
              <a:rPr lang="zh-CN" altLang="en-US" dirty="0"/>
              <a:t>和</a:t>
            </a:r>
            <a:r>
              <a:rPr lang="en-US" altLang="zh-CN" dirty="0"/>
              <a:t>RNN</a:t>
            </a:r>
            <a:r>
              <a:rPr lang="zh-CN" altLang="en-US" dirty="0"/>
              <a:t>部分的端到端训练。</a:t>
            </a:r>
            <a:endParaRPr lang="en-US" altLang="zh-CN" dirty="0"/>
          </a:p>
          <a:p>
            <a:pPr lvl="1"/>
            <a:r>
              <a:rPr lang="zh-CN" altLang="en-US" dirty="0"/>
              <a:t>生成的图片文字描述作为文字对话模块的输入</a:t>
            </a:r>
          </a:p>
        </p:txBody>
      </p:sp>
    </p:spTree>
    <p:extLst>
      <p:ext uri="{BB962C8B-B14F-4D97-AF65-F5344CB8AC3E}">
        <p14:creationId xmlns:p14="http://schemas.microsoft.com/office/powerpoint/2010/main" val="173691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预期效果：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74E3B-AF87-4534-ACAB-29750FF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2" y="1928652"/>
            <a:ext cx="4806101" cy="3699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499CC-B70C-45DD-B3DD-01B1F97FA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85" y="1922983"/>
            <a:ext cx="4964773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92379" y="86618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628930" y="95505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86618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92379" y="188655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628930" y="1975418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78070" y="188655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92379" y="28847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628930" y="2971979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288470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92379" y="389395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628930" y="398123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389395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807981" y="1016942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选题分析</a:t>
            </a: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90903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807981" y="2067457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5978" y="190718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807981" y="3011651"/>
            <a:ext cx="249299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关键技术原理</a:t>
            </a: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85978" y="290374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807981" y="4032014"/>
            <a:ext cx="95410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85978" y="392410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17C09C-F6D8-4612-806B-AECC0B2E0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476622"/>
              </p:ext>
            </p:extLst>
          </p:nvPr>
        </p:nvGraphicFramePr>
        <p:xfrm>
          <a:off x="838200" y="1341438"/>
          <a:ext cx="10515600" cy="506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01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 聊天机器人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BCC31EE-A384-4450-BD1A-796F4757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430399"/>
              </p:ext>
            </p:extLst>
          </p:nvPr>
        </p:nvGraphicFramePr>
        <p:xfrm>
          <a:off x="1779337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33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 性能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</a:p>
          <a:p>
            <a:r>
              <a:rPr lang="zh-CN" altLang="en-US" dirty="0"/>
              <a:t>使用</a:t>
            </a:r>
            <a:r>
              <a:rPr lang="en-US" altLang="zh-CN" dirty="0" err="1"/>
              <a:t>travis</a:t>
            </a:r>
            <a:r>
              <a:rPr lang="en-US" altLang="zh-CN" dirty="0"/>
              <a:t> ci</a:t>
            </a:r>
            <a:r>
              <a:rPr lang="zh-CN" altLang="en-US" dirty="0"/>
              <a:t>等自动化测试工具对系统性能进行测试。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有待学习</a:t>
            </a:r>
          </a:p>
        </p:txBody>
      </p:sp>
    </p:spTree>
    <p:extLst>
      <p:ext uri="{BB962C8B-B14F-4D97-AF65-F5344CB8AC3E}">
        <p14:creationId xmlns:p14="http://schemas.microsoft.com/office/powerpoint/2010/main" val="2344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时间进度表及分工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21543"/>
            <a:ext cx="10515600" cy="50614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752877-80B6-46C4-B290-9837EA80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614674"/>
              </p:ext>
            </p:extLst>
          </p:nvPr>
        </p:nvGraphicFramePr>
        <p:xfrm>
          <a:off x="182478" y="1021543"/>
          <a:ext cx="11827044" cy="511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6761">
                  <a:extLst>
                    <a:ext uri="{9D8B030D-6E8A-4147-A177-3AD203B41FA5}">
                      <a16:colId xmlns:a16="http://schemas.microsoft.com/office/drawing/2014/main" val="3737080593"/>
                    </a:ext>
                  </a:extLst>
                </a:gridCol>
                <a:gridCol w="3851108">
                  <a:extLst>
                    <a:ext uri="{9D8B030D-6E8A-4147-A177-3AD203B41FA5}">
                      <a16:colId xmlns:a16="http://schemas.microsoft.com/office/drawing/2014/main" val="1964339755"/>
                    </a:ext>
                  </a:extLst>
                </a:gridCol>
                <a:gridCol w="3332748">
                  <a:extLst>
                    <a:ext uri="{9D8B030D-6E8A-4147-A177-3AD203B41FA5}">
                      <a16:colId xmlns:a16="http://schemas.microsoft.com/office/drawing/2014/main" val="2784871899"/>
                    </a:ext>
                  </a:extLst>
                </a:gridCol>
                <a:gridCol w="1686427">
                  <a:extLst>
                    <a:ext uri="{9D8B030D-6E8A-4147-A177-3AD203B41FA5}">
                      <a16:colId xmlns:a16="http://schemas.microsoft.com/office/drawing/2014/main" val="2946257157"/>
                    </a:ext>
                  </a:extLst>
                </a:gridCol>
              </a:tblGrid>
              <a:tr h="4433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49439"/>
                  </a:ext>
                </a:extLst>
              </a:tr>
              <a:tr h="114442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完成系统的需求分析、功能分析、数据库设计、原型设计、前端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设计、开题报告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43623"/>
                  </a:ext>
                </a:extLst>
              </a:tr>
              <a:tr h="118392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学习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travis</a:t>
                      </a:r>
                      <a:r>
                        <a:rPr lang="en-US" altLang="zh-CN" dirty="0"/>
                        <a:t> ci</a:t>
                      </a:r>
                      <a:r>
                        <a:rPr lang="zh-CN" altLang="en-US" dirty="0"/>
                        <a:t>等技术的学习，完成前后端原型的设计，完成核心功能实现的调研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524657"/>
                  </a:ext>
                </a:extLst>
              </a:tr>
              <a:tr h="880323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</a:t>
                      </a:r>
                      <a:r>
                        <a:rPr lang="zh-CN" altLang="en-US" dirty="0"/>
                        <a:t>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分工协作、完成主要功能的实现；搭建出整体系统雏形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34158"/>
                  </a:ext>
                </a:extLst>
              </a:tr>
              <a:tr h="517965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系统测试、完成测试报告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87332"/>
                  </a:ext>
                </a:extLst>
              </a:tr>
              <a:tr h="891476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2020.12.15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完善系统，撰写结题报告，结题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0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68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82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聊天机器人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基于深度学习智能对话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基于图片的交流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整合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00BBD28-EA10-4829-AC74-A012A78B4C71}"/>
              </a:ext>
            </a:extLst>
          </p:cNvPr>
          <p:cNvSpPr/>
          <p:nvPr/>
        </p:nvSpPr>
        <p:spPr>
          <a:xfrm>
            <a:off x="2851485" y="3727130"/>
            <a:ext cx="3633536" cy="10361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3CC0F3-B2B2-44B6-84D8-955FEC40CEDA}"/>
              </a:ext>
            </a:extLst>
          </p:cNvPr>
          <p:cNvSpPr txBox="1"/>
          <p:nvPr/>
        </p:nvSpPr>
        <p:spPr>
          <a:xfrm>
            <a:off x="7200899" y="1985210"/>
            <a:ext cx="39182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目标用户：具有网络聊天需求的用户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3200" dirty="0"/>
              <a:t>       实现一个在线的聊天机器人。该机器人能对常见的话题能进行正确回答，并能识别用户发送的简单图片信息，并进行回答。</a:t>
            </a:r>
          </a:p>
        </p:txBody>
      </p:sp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4A1B53-EE67-4888-880B-A1F0E093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234238"/>
            <a:ext cx="7496676" cy="505873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8A6657-36D8-4604-AE8F-875ADDBD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3819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  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    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4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E-R</a:t>
            </a:r>
            <a:r>
              <a:rPr lang="zh-CN" altLang="en-US" dirty="0"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66D761-8464-401F-BB6D-77D53A29B5BA}"/>
              </a:ext>
            </a:extLst>
          </p:cNvPr>
          <p:cNvSpPr/>
          <p:nvPr/>
        </p:nvSpPr>
        <p:spPr>
          <a:xfrm>
            <a:off x="289941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C710BF2-65ED-4549-BDE8-26B269A8114A}"/>
              </a:ext>
            </a:extLst>
          </p:cNvPr>
          <p:cNvSpPr/>
          <p:nvPr/>
        </p:nvSpPr>
        <p:spPr>
          <a:xfrm>
            <a:off x="5093970" y="1830436"/>
            <a:ext cx="2143760" cy="82296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发送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D55142-2119-4EB9-9085-85FCFE65FC86}"/>
              </a:ext>
            </a:extLst>
          </p:cNvPr>
          <p:cNvSpPr/>
          <p:nvPr/>
        </p:nvSpPr>
        <p:spPr>
          <a:xfrm>
            <a:off x="769493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消息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C31579-8C45-42F4-A862-77ED6914187A}"/>
              </a:ext>
            </a:extLst>
          </p:cNvPr>
          <p:cNvSpPr/>
          <p:nvPr/>
        </p:nvSpPr>
        <p:spPr>
          <a:xfrm>
            <a:off x="70485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user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406DBC6-A39B-46FE-AD2D-8C5C14AF34E8}"/>
              </a:ext>
            </a:extLst>
          </p:cNvPr>
          <p:cNvSpPr/>
          <p:nvPr/>
        </p:nvSpPr>
        <p:spPr>
          <a:xfrm>
            <a:off x="988949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message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643DA5-5CD8-4683-8DAC-DE174990D4C9}"/>
              </a:ext>
            </a:extLst>
          </p:cNvPr>
          <p:cNvCxnSpPr>
            <a:stCxn id="4" idx="1"/>
            <a:endCxn id="7" idx="6"/>
          </p:cNvCxnSpPr>
          <p:nvPr/>
        </p:nvCxnSpPr>
        <p:spPr>
          <a:xfrm flipH="1">
            <a:off x="244221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051858-E459-40CF-8352-FB73EBC8E9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3677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19A00B-F323-49F7-A776-4F99C0E5388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23773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E7659D-0079-463C-B6DA-89CD5805D4F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943229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F1E59E2-ED62-4371-AD46-9516BFFF6AC8}"/>
              </a:ext>
            </a:extLst>
          </p:cNvPr>
          <p:cNvSpPr txBox="1"/>
          <p:nvPr/>
        </p:nvSpPr>
        <p:spPr>
          <a:xfrm>
            <a:off x="704850" y="3726083"/>
            <a:ext cx="6647974" cy="1436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用户：存储用户的基本信息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消息：存储用户和机器人发出的消息的基本信息</a:t>
            </a:r>
          </a:p>
        </p:txBody>
      </p:sp>
    </p:spTree>
    <p:extLst>
      <p:ext uri="{BB962C8B-B14F-4D97-AF65-F5344CB8AC3E}">
        <p14:creationId xmlns:p14="http://schemas.microsoft.com/office/powerpoint/2010/main" val="17606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 模型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D2C6F-0F13-457C-8193-2A5036494D7F}"/>
              </a:ext>
            </a:extLst>
          </p:cNvPr>
          <p:cNvGrpSpPr/>
          <p:nvPr/>
        </p:nvGrpSpPr>
        <p:grpSpPr>
          <a:xfrm>
            <a:off x="1110846" y="1169775"/>
            <a:ext cx="3519316" cy="460800"/>
            <a:chOff x="15327" y="57904"/>
            <a:chExt cx="4541058" cy="4608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C62132-960B-4C3C-932A-90E09380EFB3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3A9A58-B6A9-491B-A475-A1F832EE9A2F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8A426-2E04-4D6D-9EE8-12A150DE6E56}"/>
              </a:ext>
            </a:extLst>
          </p:cNvPr>
          <p:cNvGrpSpPr/>
          <p:nvPr/>
        </p:nvGrpSpPr>
        <p:grpSpPr>
          <a:xfrm>
            <a:off x="1110846" y="1630576"/>
            <a:ext cx="3519316" cy="4589249"/>
            <a:chOff x="2884" y="525349"/>
            <a:chExt cx="3519316" cy="47429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672B8C-2A85-49AA-8A17-82E9169B255E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971549-6524-4C66-BA66-D5ECFC4126F2}"/>
                </a:ext>
              </a:extLst>
            </p:cNvPr>
            <p:cNvSpPr txBox="1"/>
            <p:nvPr/>
          </p:nvSpPr>
          <p:spPr>
            <a:xfrm>
              <a:off x="102262" y="626949"/>
              <a:ext cx="3419938" cy="4388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user_id</a:t>
              </a:r>
              <a:r>
                <a:rPr lang="en-US" sz="1600" b="1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&lt;pk&gt;</a:t>
              </a: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username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email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sex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birth_date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create_time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update_time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46F6E-C9FC-440A-8599-AE1E3E588A1B}"/>
              </a:ext>
            </a:extLst>
          </p:cNvPr>
          <p:cNvGrpSpPr/>
          <p:nvPr/>
        </p:nvGrpSpPr>
        <p:grpSpPr>
          <a:xfrm>
            <a:off x="7156046" y="1169775"/>
            <a:ext cx="3519316" cy="460800"/>
            <a:chOff x="15327" y="57904"/>
            <a:chExt cx="4541058" cy="4608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15AD88-C15D-41A0-95CC-7D854D0631CA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CEEFD2-5F5B-4907-9565-896403538647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140D6B-8FC0-4865-A440-812A6D87F4E0}"/>
              </a:ext>
            </a:extLst>
          </p:cNvPr>
          <p:cNvGrpSpPr/>
          <p:nvPr/>
        </p:nvGrpSpPr>
        <p:grpSpPr>
          <a:xfrm>
            <a:off x="7156046" y="1630576"/>
            <a:ext cx="3519316" cy="4665449"/>
            <a:chOff x="2884" y="525349"/>
            <a:chExt cx="3519316" cy="49603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D9EF2F-08B7-4592-BF75-4441A3B6A626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922489-CCD5-4264-BB42-C48B16C2946E}"/>
                </a:ext>
              </a:extLst>
            </p:cNvPr>
            <p:cNvSpPr txBox="1"/>
            <p:nvPr/>
          </p:nvSpPr>
          <p:spPr>
            <a:xfrm>
              <a:off x="102262" y="626948"/>
              <a:ext cx="3419938" cy="48587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lvl="0"/>
              <a:r>
                <a:rPr lang="en-US" altLang="zh-CN" sz="1600" b="1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message_id</a:t>
              </a:r>
              <a:r>
                <a:rPr lang="en-US" altLang="zh-CN" sz="1600" b="1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&lt;pk&gt;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send_id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&lt;</a:t>
              </a:r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receiver_id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&lt;</a:t>
              </a:r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message_type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message_content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message_path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send_time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箭头: 左 18">
            <a:extLst>
              <a:ext uri="{FF2B5EF4-FFF2-40B4-BE49-F238E27FC236}">
                <a16:creationId xmlns:a16="http://schemas.microsoft.com/office/drawing/2014/main" id="{7E41474F-5CFA-429D-8871-FB331A6BB114}"/>
              </a:ext>
            </a:extLst>
          </p:cNvPr>
          <p:cNvSpPr/>
          <p:nvPr/>
        </p:nvSpPr>
        <p:spPr>
          <a:xfrm>
            <a:off x="4630162" y="3401695"/>
            <a:ext cx="2525884" cy="2895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A2EA1-422B-41BC-8D34-97E975E5996C}"/>
              </a:ext>
            </a:extLst>
          </p:cNvPr>
          <p:cNvSpPr txBox="1"/>
          <p:nvPr/>
        </p:nvSpPr>
        <p:spPr>
          <a:xfrm>
            <a:off x="4712748" y="303236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FK_Relationship_owner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2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8E75C-C401-4721-ACEF-2491A13D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—user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600F6A-1789-444B-AFF6-68CCBCA9EEC5}"/>
              </a:ext>
            </a:extLst>
          </p:cNvPr>
          <p:cNvGraphicFramePr>
            <a:graphicFrameLocks noGrp="1"/>
          </p:cNvGraphicFramePr>
          <p:nvPr/>
        </p:nvGraphicFramePr>
        <p:xfrm>
          <a:off x="1811337" y="1643590"/>
          <a:ext cx="8569326" cy="407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>
                  <a:extLst>
                    <a:ext uri="{9D8B030D-6E8A-4147-A177-3AD203B41FA5}">
                      <a16:colId xmlns:a16="http://schemas.microsoft.com/office/drawing/2014/main" val="3964434242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4006029527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3187423938"/>
                    </a:ext>
                  </a:extLst>
                </a:gridCol>
              </a:tblGrid>
              <a:tr h="40714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6465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8752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64596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3855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6437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60238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54542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birth_date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91084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create_time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1026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update_time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55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26195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1201</Words>
  <Application>Microsoft Office PowerPoint</Application>
  <PresentationFormat>宽屏</PresentationFormat>
  <Paragraphs>239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Songti SC</vt:lpstr>
      <vt:lpstr>等线</vt:lpstr>
      <vt:lpstr>黑体</vt:lpstr>
      <vt:lpstr>微软雅黑</vt:lpstr>
      <vt:lpstr>Arial</vt:lpstr>
      <vt:lpstr>Impact</vt:lpstr>
      <vt:lpstr>Times New Roman</vt:lpstr>
      <vt:lpstr>A000120140530A99PPBG</vt:lpstr>
      <vt:lpstr>基于人工智能的对话机器人系统</vt:lpstr>
      <vt:lpstr>PowerPoint 演示文稿</vt:lpstr>
      <vt:lpstr>PowerPoint 演示文稿</vt:lpstr>
      <vt:lpstr>选题</vt:lpstr>
      <vt:lpstr>总体设计</vt:lpstr>
      <vt:lpstr>PowerPoint 演示文稿</vt:lpstr>
      <vt:lpstr>数据库 E-R模型</vt:lpstr>
      <vt:lpstr>数据库 模型</vt:lpstr>
      <vt:lpstr>数据库表—user表</vt:lpstr>
      <vt:lpstr>数据库表—message表</vt:lpstr>
      <vt:lpstr>前端 登录界面</vt:lpstr>
      <vt:lpstr>前端 注册界面</vt:lpstr>
      <vt:lpstr>前端 聊天界面</vt:lpstr>
      <vt:lpstr>PowerPoint 演示文稿</vt:lpstr>
      <vt:lpstr>聊天机器人训练部分设计框架图</vt:lpstr>
      <vt:lpstr>聊天机器人训练部分技术路线</vt:lpstr>
      <vt:lpstr>图像标注</vt:lpstr>
      <vt:lpstr>图像标注</vt:lpstr>
      <vt:lpstr>PowerPoint 演示文稿</vt:lpstr>
      <vt:lpstr>测试</vt:lpstr>
      <vt:lpstr>测试  聊天机器人</vt:lpstr>
      <vt:lpstr>测试  性能</vt:lpstr>
      <vt:lpstr>时间进度表及分工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王 鸿森</cp:lastModifiedBy>
  <cp:revision>39</cp:revision>
  <dcterms:created xsi:type="dcterms:W3CDTF">2018-08-10T09:41:38Z</dcterms:created>
  <dcterms:modified xsi:type="dcterms:W3CDTF">2020-10-15T08:27:56Z</dcterms:modified>
</cp:coreProperties>
</file>